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289" r:id="rId3"/>
    <p:sldId id="257" r:id="rId4"/>
    <p:sldId id="261" r:id="rId5"/>
    <p:sldId id="262" r:id="rId6"/>
    <p:sldId id="265" r:id="rId7"/>
    <p:sldId id="258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59" r:id="rId25"/>
    <p:sldId id="282" r:id="rId26"/>
    <p:sldId id="283" r:id="rId27"/>
    <p:sldId id="284" r:id="rId28"/>
    <p:sldId id="285" r:id="rId29"/>
    <p:sldId id="286" r:id="rId30"/>
    <p:sldId id="287" r:id="rId31"/>
    <p:sldId id="260" r:id="rId32"/>
    <p:sldId id="264" r:id="rId33"/>
    <p:sldId id="263" r:id="rId34"/>
    <p:sldId id="28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127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CC374-8C07-4885-A7C4-A05885574F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07ABB-0C53-4C6F-B770-F3B5358A0C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82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缺点是无法处理遮挡关系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F07ABB-0C53-4C6F-B770-F3B5358A0C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96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是一个基于几何变形的算法，基于</a:t>
            </a:r>
            <a:r>
              <a:rPr lang="en-US" altLang="zh-CN" dirty="0" err="1"/>
              <a:t>EnvyDepth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F07ABB-0C53-4C6F-B770-F3B5358A0CE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3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70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721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0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43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28093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73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4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58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61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568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898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A1CEFDE2-D1C9-4E8C-A4B5-660A2B6A43F4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710DE33B-75EB-41FC-A134-A25F40DFB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764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1.xml"/><Relationship Id="rId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44896-0809-4047-A3B8-D4E373975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200" dirty="0"/>
              <a:t>Learning to Predict Indoor Illumination from a Single Image</a:t>
            </a:r>
            <a:endParaRPr lang="zh-CN" altLang="en-US" sz="3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39D64E-3AFE-466D-B9F6-EE1D2054C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读书报告</a:t>
            </a:r>
            <a:endParaRPr lang="en-US" altLang="zh-CN" dirty="0"/>
          </a:p>
          <a:p>
            <a:r>
              <a:rPr lang="zh-CN" altLang="en-US" dirty="0"/>
              <a:t>学号：</a:t>
            </a:r>
            <a:r>
              <a:rPr lang="en-US" altLang="zh-CN" dirty="0"/>
              <a:t>21951450</a:t>
            </a:r>
          </a:p>
          <a:p>
            <a:r>
              <a:rPr lang="zh-CN" altLang="en-US" dirty="0"/>
              <a:t>姓名：胡勇</a:t>
            </a:r>
          </a:p>
        </p:txBody>
      </p:sp>
    </p:spTree>
    <p:extLst>
      <p:ext uri="{BB962C8B-B14F-4D97-AF65-F5344CB8AC3E}">
        <p14:creationId xmlns:p14="http://schemas.microsoft.com/office/powerpoint/2010/main" val="1362914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22B2F-C68D-4581-B971-D1570A21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LDR</a:t>
            </a:r>
            <a:r>
              <a:rPr lang="zh-CN" altLang="en-US" dirty="0"/>
              <a:t>全景光源检测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101015-052A-4D28-9880-23FD0F6C8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分类器会被应用到滑动窗口上，针对</a:t>
            </a:r>
            <a:r>
              <a:rPr lang="en-US" altLang="zh-CN" i="1" dirty="0"/>
              <a:t>P</a:t>
            </a:r>
            <a:r>
              <a:rPr lang="zh-CN" altLang="en-US" dirty="0"/>
              <a:t>和</a:t>
            </a:r>
            <a:r>
              <a:rPr lang="en-US" altLang="zh-CN" i="1" dirty="0" err="1"/>
              <a:t>P</a:t>
            </a:r>
            <a:r>
              <a:rPr lang="en-US" altLang="zh-CN" i="1" baseline="-25000" dirty="0" err="1"/>
              <a:t>rot</a:t>
            </a:r>
            <a:r>
              <a:rPr lang="zh-CN" altLang="en-US" dirty="0"/>
              <a:t>每个像素，产生一个分值：</a:t>
            </a:r>
            <a:endParaRPr lang="en-US" altLang="zh-CN" dirty="0"/>
          </a:p>
          <a:p>
            <a:r>
              <a:rPr lang="en-US" altLang="zh-CN" i="1" dirty="0" err="1"/>
              <a:t>S</a:t>
            </a:r>
            <a:r>
              <a:rPr lang="en-US" altLang="zh-CN" i="1" baseline="-25000" dirty="0" err="1"/>
              <a:t>merged</a:t>
            </a:r>
            <a:r>
              <a:rPr lang="en-US" altLang="zh-CN" dirty="0"/>
              <a:t>=</a:t>
            </a:r>
            <a:r>
              <a:rPr lang="en-US" altLang="zh-CN" i="1" dirty="0"/>
              <a:t>S · </a:t>
            </a:r>
            <a:r>
              <a:rPr lang="en-US" altLang="zh-CN" dirty="0"/>
              <a:t>cos(</a:t>
            </a:r>
            <a:r>
              <a:rPr lang="el-GR" altLang="zh-CN" i="1" dirty="0"/>
              <a:t>θ</a:t>
            </a:r>
            <a:r>
              <a:rPr lang="el-GR" altLang="zh-CN" dirty="0"/>
              <a:t>)</a:t>
            </a:r>
            <a:r>
              <a:rPr lang="en-US" altLang="zh-CN" dirty="0"/>
              <a:t> </a:t>
            </a:r>
            <a:r>
              <a:rPr lang="el-GR" altLang="zh-CN" dirty="0"/>
              <a:t>+</a:t>
            </a:r>
            <a:r>
              <a:rPr lang="en-US" altLang="zh-CN" dirty="0"/>
              <a:t> </a:t>
            </a:r>
            <a:r>
              <a:rPr lang="en-US" altLang="zh-CN" i="1" dirty="0" err="1"/>
              <a:t>S</a:t>
            </a:r>
            <a:r>
              <a:rPr lang="en-US" altLang="zh-CN" i="1" baseline="30000" dirty="0" err="1"/>
              <a:t>∗</a:t>
            </a:r>
            <a:r>
              <a:rPr lang="en-US" altLang="zh-CN" i="1" baseline="-25000" dirty="0" err="1"/>
              <a:t>rot</a:t>
            </a:r>
            <a:r>
              <a:rPr lang="en-US" altLang="zh-CN" i="1" dirty="0"/>
              <a:t> </a:t>
            </a:r>
            <a:r>
              <a:rPr lang="en-US" altLang="zh-CN" dirty="0"/>
              <a:t>· sin(</a:t>
            </a:r>
            <a:r>
              <a:rPr lang="el-GR" altLang="zh-CN" i="1" dirty="0"/>
              <a:t>θ</a:t>
            </a:r>
            <a:r>
              <a:rPr lang="el-GR" altLang="zh-CN" dirty="0"/>
              <a:t>)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其中</a:t>
            </a:r>
            <a:r>
              <a:rPr lang="en-US" altLang="zh-CN" dirty="0"/>
              <a:t>θ</a:t>
            </a:r>
            <a:r>
              <a:rPr lang="zh-CN" altLang="en-US" dirty="0"/>
              <a:t>是像素海拔。总分会被阈值化为</a:t>
            </a:r>
            <a:r>
              <a:rPr lang="en-US" altLang="zh-CN" dirty="0"/>
              <a:t>binary mask</a:t>
            </a:r>
            <a:r>
              <a:rPr lang="zh-CN" altLang="en-US" dirty="0"/>
              <a:t>，后续还有些优化操作。优化的阈值可以通过最大化</a:t>
            </a:r>
            <a:r>
              <a:rPr lang="en-US" altLang="zh-CN" dirty="0"/>
              <a:t>ground truth</a:t>
            </a:r>
            <a:r>
              <a:rPr lang="zh-CN" altLang="en-US" dirty="0"/>
              <a:t>和</a:t>
            </a:r>
            <a:r>
              <a:rPr lang="en-US" altLang="zh-CN" dirty="0"/>
              <a:t>binary mask</a:t>
            </a:r>
            <a:r>
              <a:rPr lang="zh-CN" altLang="en-US" dirty="0"/>
              <a:t>之间的</a:t>
            </a:r>
            <a:r>
              <a:rPr lang="en-US" altLang="zh-CN" dirty="0" err="1"/>
              <a:t>IoU</a:t>
            </a:r>
            <a:r>
              <a:rPr lang="zh-CN" altLang="en-US" dirty="0"/>
              <a:t>值来获取。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6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89F2D-D400-44CE-BD5E-399C3680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8F0C12-740C-4612-B536-29863F4156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手动标注</a:t>
            </a:r>
            <a:r>
              <a:rPr lang="en-US" altLang="zh-CN" dirty="0"/>
              <a:t>SUN360</a:t>
            </a:r>
            <a:r>
              <a:rPr lang="zh-CN" altLang="en-US" dirty="0"/>
              <a:t>数据集中的</a:t>
            </a:r>
            <a:r>
              <a:rPr lang="en-US" altLang="zh-CN" dirty="0"/>
              <a:t>400</a:t>
            </a:r>
            <a:r>
              <a:rPr lang="zh-CN" altLang="en-US" dirty="0"/>
              <a:t>张全景图。并且分四类，点光源、台灯、窗户、反射。</a:t>
            </a:r>
            <a:r>
              <a:rPr lang="en-US" altLang="zh-CN" dirty="0"/>
              <a:t>80%</a:t>
            </a:r>
            <a:r>
              <a:rPr lang="zh-CN" altLang="en-US" dirty="0"/>
              <a:t>作为训练集，</a:t>
            </a:r>
            <a:r>
              <a:rPr lang="en-US" altLang="zh-CN" dirty="0"/>
              <a:t>20%</a:t>
            </a:r>
            <a:r>
              <a:rPr lang="zh-CN" altLang="en-US" dirty="0"/>
              <a:t>作为测试集。</a:t>
            </a:r>
            <a:endParaRPr lang="en-US" altLang="zh-CN" dirty="0"/>
          </a:p>
          <a:p>
            <a:r>
              <a:rPr lang="zh-CN" altLang="en-US" dirty="0"/>
              <a:t>文中用</a:t>
            </a:r>
            <a:r>
              <a:rPr lang="en-US" altLang="zh-CN" dirty="0"/>
              <a:t>precision-recall</a:t>
            </a:r>
            <a:r>
              <a:rPr lang="zh-CN" altLang="en-US" dirty="0"/>
              <a:t>比率来展示分类器的效果。</a:t>
            </a:r>
            <a:r>
              <a:rPr lang="en-US" altLang="zh-CN" dirty="0"/>
              <a:t>precision</a:t>
            </a:r>
            <a:r>
              <a:rPr lang="zh-CN" altLang="en-US" dirty="0"/>
              <a:t>指的是识别出来的光源（有可能是负样本），实际上也确实为</a:t>
            </a:r>
            <a:r>
              <a:rPr lang="en-US" altLang="zh-CN" dirty="0"/>
              <a:t>GT</a:t>
            </a:r>
            <a:r>
              <a:rPr lang="zh-CN" altLang="en-US" dirty="0"/>
              <a:t>的比率，</a:t>
            </a:r>
            <a:r>
              <a:rPr lang="en-US" altLang="zh-CN" dirty="0"/>
              <a:t>recall</a:t>
            </a:r>
            <a:r>
              <a:rPr lang="zh-CN" altLang="en-US" dirty="0"/>
              <a:t>指的是正确识别出来的光源占所有</a:t>
            </a:r>
            <a:r>
              <a:rPr lang="en-US" altLang="zh-CN" dirty="0"/>
              <a:t>GT</a:t>
            </a:r>
            <a:r>
              <a:rPr lang="zh-CN" altLang="en-US" dirty="0"/>
              <a:t>光源的比率。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82E4471-2EA2-4FB3-8383-9EC0E036BE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63" y="2079810"/>
            <a:ext cx="3769361" cy="3581400"/>
          </a:xfrm>
        </p:spPr>
      </p:pic>
    </p:spTree>
    <p:extLst>
      <p:ext uri="{BB962C8B-B14F-4D97-AF65-F5344CB8AC3E}">
        <p14:creationId xmlns:p14="http://schemas.microsoft.com/office/powerpoint/2010/main" val="104732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2A395-3EE2-4277-8C75-D97961AD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训练效果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6684E6B5-AFA5-4871-8FFF-5893C7C89D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29" y="1434709"/>
            <a:ext cx="2469151" cy="5089639"/>
          </a:xfr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607D163C-967A-4683-916F-D527680BD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822" y="1458016"/>
            <a:ext cx="2469150" cy="5089636"/>
          </a:xfrm>
        </p:spPr>
      </p:pic>
    </p:spTree>
    <p:extLst>
      <p:ext uri="{BB962C8B-B14F-4D97-AF65-F5344CB8AC3E}">
        <p14:creationId xmlns:p14="http://schemas.microsoft.com/office/powerpoint/2010/main" val="2810607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FC4AB-CE12-4C48-B2B5-0CC51442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全景图空间中心重定位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066817F-4654-42C8-8EB3-98D1F1268B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全景图不能完全代表截取场景中的光照情况</a:t>
            </a:r>
            <a:endParaRPr lang="en-US" altLang="zh-CN" dirty="0"/>
          </a:p>
          <a:p>
            <a:r>
              <a:rPr lang="zh-CN" altLang="en-US" dirty="0"/>
              <a:t>最上的是全景图</a:t>
            </a:r>
            <a:r>
              <a:rPr lang="en-US" altLang="zh-CN" dirty="0"/>
              <a:t>”</a:t>
            </a:r>
            <a:r>
              <a:rPr lang="zh-CN" altLang="en-US" dirty="0"/>
              <a:t>原图</a:t>
            </a:r>
            <a:r>
              <a:rPr lang="en-US" altLang="zh-CN" dirty="0"/>
              <a:t>”</a:t>
            </a:r>
            <a:r>
              <a:rPr lang="zh-CN" altLang="en-US" dirty="0"/>
              <a:t>，用此图选取光源，兔子获取的光照不足；</a:t>
            </a:r>
            <a:endParaRPr lang="en-US" altLang="zh-CN" dirty="0"/>
          </a:p>
          <a:p>
            <a:r>
              <a:rPr lang="zh-CN" altLang="en-US" dirty="0"/>
              <a:t>中间为正确的全景图光照；</a:t>
            </a:r>
            <a:endParaRPr lang="en-US" altLang="zh-CN" dirty="0"/>
          </a:p>
          <a:p>
            <a:r>
              <a:rPr lang="zh-CN" altLang="en-US" dirty="0"/>
              <a:t>下方为本文方法从</a:t>
            </a:r>
            <a:r>
              <a:rPr lang="en-US" altLang="zh-CN" dirty="0"/>
              <a:t>”</a:t>
            </a:r>
            <a:r>
              <a:rPr lang="zh-CN" altLang="en-US" dirty="0"/>
              <a:t>原图</a:t>
            </a:r>
            <a:r>
              <a:rPr lang="en-US" altLang="zh-CN" dirty="0"/>
              <a:t>”</a:t>
            </a:r>
            <a:r>
              <a:rPr lang="zh-CN" altLang="en-US" dirty="0"/>
              <a:t>还原的全景图。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E6F88D0-C74A-4EA4-AD0C-5D29F49A5D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0"/>
          <a:stretch/>
        </p:blipFill>
        <p:spPr>
          <a:xfrm>
            <a:off x="4572000" y="2553111"/>
            <a:ext cx="4048217" cy="2986555"/>
          </a:xfrm>
        </p:spPr>
      </p:pic>
    </p:spTree>
    <p:extLst>
      <p:ext uri="{BB962C8B-B14F-4D97-AF65-F5344CB8AC3E}">
        <p14:creationId xmlns:p14="http://schemas.microsoft.com/office/powerpoint/2010/main" val="247733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A3381-3858-45CA-8DE9-F0DA2E1F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全景图空间中心重定位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B7B18B-B483-4629-995E-2319EFA0C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文中做了两个假设：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）场景中所有点到原始中心的距离是一样的；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）忽略遮挡问题。</a:t>
            </a:r>
            <a:endParaRPr lang="en-US" altLang="zh-CN" dirty="0"/>
          </a:p>
          <a:p>
            <a:r>
              <a:rPr lang="zh-CN" altLang="en-US" dirty="0"/>
              <a:t>设全景图在单位球上，即</a:t>
            </a:r>
            <a:r>
              <a:rPr lang="en-US" altLang="zh-CN" i="1" dirty="0"/>
              <a:t>x</a:t>
            </a:r>
            <a:r>
              <a:rPr lang="en-US" altLang="zh-CN" baseline="30000" dirty="0"/>
              <a:t>2</a:t>
            </a:r>
            <a:r>
              <a:rPr lang="en-US" altLang="zh-CN" dirty="0"/>
              <a:t>+</a:t>
            </a:r>
            <a:r>
              <a:rPr lang="en-US" altLang="zh-CN" i="1" dirty="0"/>
              <a:t>y</a:t>
            </a:r>
            <a:r>
              <a:rPr lang="en-US" altLang="zh-CN" baseline="30000" dirty="0"/>
              <a:t>2</a:t>
            </a:r>
            <a:r>
              <a:rPr lang="en-US" altLang="zh-CN" dirty="0"/>
              <a:t>+</a:t>
            </a:r>
            <a:r>
              <a:rPr lang="en-US" altLang="zh-CN" i="1" dirty="0"/>
              <a:t>z</a:t>
            </a:r>
            <a:r>
              <a:rPr lang="en-US" altLang="zh-CN" baseline="30000" dirty="0"/>
              <a:t>2</a:t>
            </a:r>
            <a:r>
              <a:rPr lang="en-US" altLang="zh-CN" dirty="0"/>
              <a:t>=1</a:t>
            </a:r>
            <a:r>
              <a:rPr lang="zh-CN" altLang="en-US" dirty="0"/>
              <a:t>，并且原始全景图的相机位于球中心。</a:t>
            </a:r>
            <a:endParaRPr lang="en-US" altLang="zh-CN" dirty="0"/>
          </a:p>
          <a:p>
            <a:r>
              <a:rPr lang="zh-CN" altLang="en-US" dirty="0"/>
              <a:t>假设虚拟相机，中心位于</a:t>
            </a:r>
            <a:r>
              <a:rPr lang="en-US" altLang="zh-CN" dirty="0"/>
              <a:t>(</a:t>
            </a:r>
            <a:r>
              <a:rPr lang="en-US" altLang="zh-CN" i="1" dirty="0"/>
              <a:t>x</a:t>
            </a:r>
            <a:r>
              <a:rPr lang="en-US" altLang="zh-CN" baseline="-25000" dirty="0"/>
              <a:t>0</a:t>
            </a:r>
            <a:r>
              <a:rPr lang="en-US" altLang="zh-CN" dirty="0"/>
              <a:t>,</a:t>
            </a:r>
            <a:r>
              <a:rPr lang="en-US" altLang="zh-CN" i="1" dirty="0"/>
              <a:t>y</a:t>
            </a:r>
            <a:r>
              <a:rPr lang="en-US" altLang="zh-CN" baseline="-25000" dirty="0"/>
              <a:t>0</a:t>
            </a:r>
            <a:r>
              <a:rPr lang="en-US" altLang="zh-CN" dirty="0"/>
              <a:t>,</a:t>
            </a:r>
            <a:r>
              <a:rPr lang="en-US" altLang="zh-CN" i="1" dirty="0"/>
              <a:t>z</a:t>
            </a:r>
            <a:r>
              <a:rPr lang="en-US" altLang="zh-CN" baseline="-25000" dirty="0"/>
              <a:t>0</a:t>
            </a:r>
            <a:r>
              <a:rPr lang="en-US" altLang="zh-CN" dirty="0"/>
              <a:t>)</a:t>
            </a:r>
            <a:r>
              <a:rPr lang="zh-CN" altLang="en-US" dirty="0"/>
              <a:t>，由这个相机发出的光线可以参数化为：</a:t>
            </a:r>
            <a:endParaRPr lang="en-US" altLang="zh-CN" dirty="0"/>
          </a:p>
          <a:p>
            <a:pPr lvl="1"/>
            <a:r>
              <a:rPr lang="en-US" altLang="zh-CN" dirty="0"/>
              <a:t>x(t)=v</a:t>
            </a:r>
            <a:r>
              <a:rPr lang="en-US" altLang="zh-CN" baseline="-25000" dirty="0"/>
              <a:t>x</a:t>
            </a:r>
            <a:r>
              <a:rPr lang="en-US" altLang="zh-CN" dirty="0"/>
              <a:t>t+x</a:t>
            </a:r>
            <a:r>
              <a:rPr lang="en-US" altLang="zh-CN" baseline="-25000" dirty="0"/>
              <a:t>0</a:t>
            </a:r>
            <a:r>
              <a:rPr lang="en-US" altLang="zh-CN" dirty="0"/>
              <a:t>, y(t)=v</a:t>
            </a:r>
            <a:r>
              <a:rPr lang="en-US" altLang="zh-CN" baseline="-25000" dirty="0"/>
              <a:t>y</a:t>
            </a:r>
            <a:r>
              <a:rPr lang="en-US" altLang="zh-CN" dirty="0"/>
              <a:t>t+y</a:t>
            </a:r>
            <a:r>
              <a:rPr lang="en-US" altLang="zh-CN" baseline="-25000" dirty="0"/>
              <a:t>0</a:t>
            </a:r>
            <a:r>
              <a:rPr lang="en-US" altLang="zh-CN" dirty="0"/>
              <a:t>, z(t)=v</a:t>
            </a:r>
            <a:r>
              <a:rPr lang="en-US" altLang="zh-CN" baseline="-25000" dirty="0"/>
              <a:t>z</a:t>
            </a:r>
            <a:r>
              <a:rPr lang="en-US" altLang="zh-CN" dirty="0"/>
              <a:t>t+z</a:t>
            </a:r>
            <a:r>
              <a:rPr lang="en-US" altLang="zh-CN" baseline="-25000" dirty="0"/>
              <a:t>0</a:t>
            </a:r>
          </a:p>
          <a:p>
            <a:r>
              <a:rPr lang="zh-CN" altLang="en-US" dirty="0"/>
              <a:t>代入单位球公式，得到：</a:t>
            </a:r>
            <a:endParaRPr lang="en-US" altLang="zh-CN" dirty="0"/>
          </a:p>
          <a:p>
            <a:pPr lvl="1"/>
            <a:r>
              <a:rPr lang="en-US" altLang="zh-CN" dirty="0"/>
              <a:t>(v</a:t>
            </a:r>
            <a:r>
              <a:rPr lang="en-US" altLang="zh-CN" baseline="-25000" dirty="0"/>
              <a:t>x</a:t>
            </a:r>
            <a:r>
              <a:rPr lang="en-US" altLang="zh-CN" dirty="0"/>
              <a:t>t+x</a:t>
            </a:r>
            <a:r>
              <a:rPr lang="en-US" altLang="zh-CN" baseline="-25000" dirty="0"/>
              <a:t>0</a:t>
            </a:r>
            <a:r>
              <a:rPr lang="en-US" altLang="zh-CN" dirty="0"/>
              <a:t>)</a:t>
            </a:r>
            <a:r>
              <a:rPr lang="en-US" altLang="zh-CN" baseline="30000" dirty="0"/>
              <a:t>2</a:t>
            </a:r>
            <a:r>
              <a:rPr lang="en-US" altLang="zh-CN" dirty="0"/>
              <a:t>+(v</a:t>
            </a:r>
            <a:r>
              <a:rPr lang="en-US" altLang="zh-CN" baseline="-25000" dirty="0"/>
              <a:t>y</a:t>
            </a:r>
            <a:r>
              <a:rPr lang="en-US" altLang="zh-CN" dirty="0"/>
              <a:t>t+y</a:t>
            </a:r>
            <a:r>
              <a:rPr lang="en-US" altLang="zh-CN" baseline="-25000" dirty="0"/>
              <a:t>0</a:t>
            </a:r>
            <a:r>
              <a:rPr lang="en-US" altLang="zh-CN" dirty="0"/>
              <a:t>)</a:t>
            </a:r>
            <a:r>
              <a:rPr lang="en-US" altLang="zh-CN" baseline="30000" dirty="0"/>
              <a:t>2</a:t>
            </a:r>
            <a:r>
              <a:rPr lang="en-US" altLang="zh-CN" dirty="0"/>
              <a:t>+(v</a:t>
            </a:r>
            <a:r>
              <a:rPr lang="en-US" altLang="zh-CN" baseline="-25000" dirty="0"/>
              <a:t>z</a:t>
            </a:r>
            <a:r>
              <a:rPr lang="en-US" altLang="zh-CN" dirty="0"/>
              <a:t>t+z</a:t>
            </a:r>
            <a:r>
              <a:rPr lang="en-US" altLang="zh-CN" baseline="-25000" dirty="0"/>
              <a:t>0</a:t>
            </a:r>
            <a:r>
              <a:rPr lang="en-US" altLang="zh-CN" dirty="0"/>
              <a:t>)</a:t>
            </a:r>
            <a:r>
              <a:rPr lang="en-US" altLang="zh-CN" baseline="30000" dirty="0"/>
              <a:t>2</a:t>
            </a:r>
            <a:r>
              <a:rPr lang="en-US" altLang="zh-CN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1263419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9890B-D2F2-43CB-A247-5B0DA02F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全景图空间中心重定位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294A9-1BBE-4BE2-9CAE-E04EC4B05A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虚拟相机的位置投影在单位球上的点，产生一个</a:t>
            </a:r>
            <a:r>
              <a:rPr lang="el-GR" altLang="zh-CN" dirty="0"/>
              <a:t>β</a:t>
            </a:r>
            <a:r>
              <a:rPr lang="zh-CN" altLang="en-US" dirty="0"/>
              <a:t>角。虚拟相机是沿着原始相机的</a:t>
            </a:r>
            <a:r>
              <a:rPr lang="en-US" altLang="zh-CN" dirty="0"/>
              <a:t>Z</a:t>
            </a:r>
            <a:r>
              <a:rPr lang="zh-CN" altLang="en-US" dirty="0"/>
              <a:t>轴进行移动的，因此有</a:t>
            </a:r>
            <a:r>
              <a:rPr lang="en-US" altLang="zh-CN" dirty="0"/>
              <a:t>{x</a:t>
            </a:r>
            <a:r>
              <a:rPr lang="en-US" altLang="zh-CN" baseline="-25000" dirty="0"/>
              <a:t>0</a:t>
            </a:r>
            <a:r>
              <a:rPr lang="en-US" altLang="zh-CN" dirty="0"/>
              <a:t>,y</a:t>
            </a:r>
            <a:r>
              <a:rPr lang="en-US" altLang="zh-CN" baseline="-25000" dirty="0"/>
              <a:t>0</a:t>
            </a:r>
            <a:r>
              <a:rPr lang="en-US" altLang="zh-CN" dirty="0"/>
              <a:t>,z</a:t>
            </a:r>
            <a:r>
              <a:rPr lang="en-US" altLang="zh-CN" baseline="-25000" dirty="0"/>
              <a:t>0</a:t>
            </a:r>
            <a:r>
              <a:rPr lang="en-US" altLang="zh-CN" dirty="0"/>
              <a:t>}={0,0,sin</a:t>
            </a:r>
            <a:r>
              <a:rPr lang="el-GR" altLang="zh-CN" dirty="0"/>
              <a:t>β</a:t>
            </a:r>
            <a:r>
              <a:rPr lang="en-US" altLang="zh-CN" dirty="0"/>
              <a:t>}</a:t>
            </a:r>
            <a:r>
              <a:rPr lang="zh-CN" altLang="el-GR" dirty="0"/>
              <a:t>。</a:t>
            </a:r>
            <a:r>
              <a:rPr lang="zh-CN" altLang="en-US" dirty="0"/>
              <a:t>代入公式中，有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(</a:t>
            </a:r>
            <a:r>
              <a:rPr lang="en-US" altLang="zh-CN" i="1" dirty="0"/>
              <a:t>v</a:t>
            </a:r>
            <a:r>
              <a:rPr lang="en-US" altLang="zh-CN" baseline="30000" dirty="0"/>
              <a:t>2</a:t>
            </a:r>
            <a:r>
              <a:rPr lang="en-US" altLang="zh-CN" baseline="-25000" dirty="0"/>
              <a:t>x</a:t>
            </a:r>
            <a:r>
              <a:rPr lang="en-US" altLang="zh-CN" dirty="0"/>
              <a:t>+</a:t>
            </a:r>
            <a:r>
              <a:rPr lang="en-US" altLang="zh-CN" i="1" dirty="0"/>
              <a:t>v</a:t>
            </a:r>
            <a:r>
              <a:rPr lang="en-US" altLang="zh-CN" baseline="30000" dirty="0"/>
              <a:t>2</a:t>
            </a:r>
            <a:r>
              <a:rPr lang="en-US" altLang="zh-CN" baseline="-25000" dirty="0"/>
              <a:t>y</a:t>
            </a:r>
            <a:r>
              <a:rPr lang="en-US" altLang="zh-CN" dirty="0"/>
              <a:t>+</a:t>
            </a:r>
            <a:r>
              <a:rPr lang="en-US" altLang="zh-CN" i="1" dirty="0"/>
              <a:t>v</a:t>
            </a:r>
            <a:r>
              <a:rPr lang="en-US" altLang="zh-CN" baseline="30000" dirty="0"/>
              <a:t>2</a:t>
            </a:r>
            <a:r>
              <a:rPr lang="en-US" altLang="zh-CN" baseline="-25000" dirty="0"/>
              <a:t>z</a:t>
            </a:r>
            <a:r>
              <a:rPr lang="en-US" altLang="zh-CN" dirty="0"/>
              <a:t>)t</a:t>
            </a:r>
            <a:r>
              <a:rPr lang="en-US" altLang="zh-CN" baseline="30000" dirty="0"/>
              <a:t>2 </a:t>
            </a:r>
            <a:r>
              <a:rPr lang="en-US" altLang="zh-CN" dirty="0"/>
              <a:t>+ 2</a:t>
            </a:r>
            <a:r>
              <a:rPr lang="en-US" altLang="zh-CN" i="1" dirty="0"/>
              <a:t>v</a:t>
            </a:r>
            <a:r>
              <a:rPr lang="en-US" altLang="zh-CN" baseline="-25000" dirty="0"/>
              <a:t>z</a:t>
            </a:r>
            <a:r>
              <a:rPr lang="en-US" altLang="zh-CN" i="1" dirty="0"/>
              <a:t>t</a:t>
            </a:r>
            <a:r>
              <a:rPr lang="en-US" altLang="zh-CN" dirty="0"/>
              <a:t>sin</a:t>
            </a:r>
            <a:r>
              <a:rPr lang="el-GR" altLang="zh-CN" i="1" dirty="0"/>
              <a:t>β</a:t>
            </a:r>
            <a:r>
              <a:rPr lang="en-US" altLang="zh-CN" i="1" dirty="0"/>
              <a:t> </a:t>
            </a:r>
            <a:r>
              <a:rPr lang="el-GR" altLang="zh-CN" dirty="0"/>
              <a:t>+</a:t>
            </a:r>
            <a:r>
              <a:rPr lang="en-US" altLang="zh-CN" dirty="0"/>
              <a:t> sin2</a:t>
            </a:r>
            <a:r>
              <a:rPr lang="el-GR" altLang="zh-CN" i="1" dirty="0"/>
              <a:t>β</a:t>
            </a:r>
            <a:r>
              <a:rPr lang="en-US" altLang="zh-CN" i="1" dirty="0"/>
              <a:t> </a:t>
            </a:r>
            <a:r>
              <a:rPr lang="el-GR" altLang="zh-CN" dirty="0"/>
              <a:t>−</a:t>
            </a:r>
            <a:r>
              <a:rPr lang="en-US" altLang="zh-CN" dirty="0"/>
              <a:t> </a:t>
            </a:r>
            <a:r>
              <a:rPr lang="el-GR" altLang="zh-CN" dirty="0"/>
              <a:t>1</a:t>
            </a:r>
            <a:r>
              <a:rPr lang="en-US" altLang="zh-CN" dirty="0"/>
              <a:t> </a:t>
            </a:r>
            <a:r>
              <a:rPr lang="el-GR" altLang="zh-CN" dirty="0"/>
              <a:t>=</a:t>
            </a:r>
            <a:r>
              <a:rPr lang="en-US" altLang="zh-CN" dirty="0"/>
              <a:t> </a:t>
            </a:r>
            <a:r>
              <a:rPr lang="el-GR" altLang="zh-CN" dirty="0"/>
              <a:t>0</a:t>
            </a:r>
            <a:endParaRPr lang="en-US" altLang="zh-CN" dirty="0"/>
          </a:p>
          <a:p>
            <a:r>
              <a:rPr lang="zh-CN" altLang="en-US" dirty="0"/>
              <a:t>解出式中的</a:t>
            </a:r>
            <a:r>
              <a:rPr lang="en-US" altLang="zh-CN" dirty="0"/>
              <a:t>t</a:t>
            </a:r>
            <a:r>
              <a:rPr lang="zh-CN" altLang="en-US" dirty="0"/>
              <a:t>就可以把源全景图的坐标，映射到</a:t>
            </a:r>
            <a:r>
              <a:rPr lang="en-US" altLang="zh-CN" dirty="0"/>
              <a:t>warp</a:t>
            </a:r>
            <a:r>
              <a:rPr lang="zh-CN" altLang="en-US" dirty="0"/>
              <a:t>后的坐标系下。</a:t>
            </a:r>
            <a:endParaRPr lang="en-US" altLang="zh-CN" dirty="0"/>
          </a:p>
          <a:p>
            <a:r>
              <a:rPr lang="en-US" altLang="zh-CN" i="1" dirty="0"/>
              <a:t>β</a:t>
            </a:r>
            <a:r>
              <a:rPr lang="zh-CN" altLang="en-US" dirty="0"/>
              <a:t>的选取如右图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40A09CB-A3D6-43CC-AE78-18BACB4048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8" t="15214" r="27157" b="36697"/>
          <a:stretch/>
        </p:blipFill>
        <p:spPr>
          <a:xfrm>
            <a:off x="5308845" y="2591984"/>
            <a:ext cx="3107186" cy="2969431"/>
          </a:xfrm>
        </p:spPr>
      </p:pic>
    </p:spTree>
    <p:extLst>
      <p:ext uri="{BB962C8B-B14F-4D97-AF65-F5344CB8AC3E}">
        <p14:creationId xmlns:p14="http://schemas.microsoft.com/office/powerpoint/2010/main" val="3356553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6E597-7234-4E27-A96C-573549D7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全景图空间中心重定位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015B19-9200-4A93-A24C-82D62CC1F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1341" y="1428750"/>
            <a:ext cx="4861317" cy="51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E00DC-9147-4F83-A0A6-6B88093E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LDR</a:t>
            </a:r>
            <a:r>
              <a:rPr lang="zh-CN" altLang="en-US" dirty="0"/>
              <a:t>全景图训练网络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3051A7-95A9-4B2B-B1A1-986AAD422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训练数据准备：</a:t>
            </a:r>
            <a:endParaRPr lang="en-US" altLang="zh-CN" dirty="0"/>
          </a:p>
          <a:p>
            <a:pPr lvl="1"/>
            <a:r>
              <a:rPr lang="zh-CN" altLang="en-US" i="0" dirty="0"/>
              <a:t>对于</a:t>
            </a:r>
            <a:r>
              <a:rPr lang="en-US" altLang="zh-CN" i="0" dirty="0"/>
              <a:t>SUN360</a:t>
            </a:r>
            <a:r>
              <a:rPr lang="zh-CN" altLang="en-US" i="0" dirty="0"/>
              <a:t>全景图，先用前面提到的方法去计算光源</a:t>
            </a:r>
            <a:r>
              <a:rPr lang="en-US" altLang="zh-CN" i="0" dirty="0"/>
              <a:t>mask</a:t>
            </a:r>
            <a:r>
              <a:rPr lang="zh-CN" altLang="en-US" i="0" dirty="0"/>
              <a:t>来作为</a:t>
            </a:r>
            <a:r>
              <a:rPr lang="en-US" altLang="zh-CN" i="0" dirty="0"/>
              <a:t>GT</a:t>
            </a:r>
            <a:r>
              <a:rPr lang="zh-CN" altLang="en-US" i="0" dirty="0"/>
              <a:t>。</a:t>
            </a:r>
            <a:endParaRPr lang="en-US" altLang="zh-CN" i="0" dirty="0"/>
          </a:p>
          <a:p>
            <a:pPr lvl="1"/>
            <a:r>
              <a:rPr lang="zh-CN" altLang="en-US" i="0" dirty="0"/>
              <a:t>然后让每张全景图产生</a:t>
            </a:r>
            <a:r>
              <a:rPr lang="en-US" altLang="zh-CN" i="0" dirty="0"/>
              <a:t>8</a:t>
            </a:r>
            <a:r>
              <a:rPr lang="zh-CN" altLang="en-US" i="0" dirty="0"/>
              <a:t>幅处于</a:t>
            </a:r>
            <a:r>
              <a:rPr lang="en-US" altLang="zh-CN" i="0" dirty="0"/>
              <a:t>-30°</a:t>
            </a:r>
            <a:r>
              <a:rPr lang="zh-CN" altLang="en-US" i="0" dirty="0"/>
              <a:t>到</a:t>
            </a:r>
            <a:r>
              <a:rPr lang="en-US" altLang="zh-CN" i="0" dirty="0"/>
              <a:t>30°</a:t>
            </a:r>
            <a:r>
              <a:rPr lang="zh-CN" altLang="en-US" i="0" dirty="0"/>
              <a:t>之间随机海拔的截幅图，用之前提到的</a:t>
            </a:r>
            <a:r>
              <a:rPr lang="en-US" altLang="zh-CN" i="0" dirty="0"/>
              <a:t>warp</a:t>
            </a:r>
            <a:r>
              <a:rPr lang="zh-CN" altLang="en-US" i="0" dirty="0"/>
              <a:t>方法，每个截幅图对应产生</a:t>
            </a:r>
            <a:r>
              <a:rPr lang="en-US" altLang="zh-CN" i="0" dirty="0"/>
              <a:t>warp</a:t>
            </a:r>
            <a:r>
              <a:rPr lang="zh-CN" altLang="en-US" i="0" dirty="0"/>
              <a:t>后的全景图。并且要把</a:t>
            </a:r>
            <a:r>
              <a:rPr lang="en-US" altLang="zh-CN" i="0" dirty="0"/>
              <a:t>warp</a:t>
            </a:r>
            <a:r>
              <a:rPr lang="zh-CN" altLang="en-US" i="0" dirty="0"/>
              <a:t>后的全景图和对应的光源</a:t>
            </a:r>
            <a:r>
              <a:rPr lang="en-US" altLang="zh-CN" i="0" dirty="0"/>
              <a:t>mask</a:t>
            </a:r>
            <a:r>
              <a:rPr lang="zh-CN" altLang="en-US" i="0" dirty="0"/>
              <a:t>图旋转到裁剪区域总是在中心方位角。</a:t>
            </a:r>
            <a:endParaRPr lang="en-US" altLang="zh-CN" i="0" dirty="0"/>
          </a:p>
          <a:p>
            <a:pPr lvl="1"/>
            <a:r>
              <a:rPr lang="zh-CN" altLang="en-US" i="0" dirty="0"/>
              <a:t>这个过程会产生</a:t>
            </a:r>
            <a:r>
              <a:rPr lang="en-US" altLang="zh-CN" i="0" dirty="0"/>
              <a:t>96000</a:t>
            </a:r>
            <a:r>
              <a:rPr lang="zh-CN" altLang="en-US" i="0" dirty="0"/>
              <a:t>个输入输出对，输入为普通图片，输出是</a:t>
            </a:r>
            <a:r>
              <a:rPr lang="en-US" altLang="zh-CN" i="0" dirty="0"/>
              <a:t>warp</a:t>
            </a:r>
            <a:r>
              <a:rPr lang="zh-CN" altLang="en-US" i="0" dirty="0"/>
              <a:t>后的全景图和对应的光源</a:t>
            </a:r>
            <a:r>
              <a:rPr lang="en-US" altLang="zh-CN" i="0" dirty="0"/>
              <a:t>mask</a:t>
            </a:r>
            <a:r>
              <a:rPr lang="zh-CN" altLang="en-US" i="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4978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9321B-EACD-4AD6-AE1D-1254ECEF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LDR</a:t>
            </a:r>
            <a:r>
              <a:rPr lang="zh-CN" altLang="en-US" dirty="0"/>
              <a:t>全景图训练网络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034A4A-EB31-44CD-939E-3856753CF4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网络结构</a:t>
            </a:r>
            <a:endParaRPr lang="en-US" altLang="zh-CN" dirty="0"/>
          </a:p>
          <a:p>
            <a:pPr lvl="1"/>
            <a:r>
              <a:rPr lang="zh-CN" altLang="en-US" i="0" dirty="0"/>
              <a:t>输入尺寸是</a:t>
            </a:r>
            <a:r>
              <a:rPr lang="en-US" altLang="zh-CN" i="0" dirty="0"/>
              <a:t>256x192</a:t>
            </a:r>
            <a:r>
              <a:rPr lang="zh-CN" altLang="en-US" i="0" dirty="0"/>
              <a:t>，输出的全景图和光照</a:t>
            </a:r>
            <a:r>
              <a:rPr lang="en-US" altLang="zh-CN" i="0" dirty="0"/>
              <a:t>mask</a:t>
            </a:r>
            <a:r>
              <a:rPr lang="zh-CN" altLang="en-US" i="0" dirty="0"/>
              <a:t>都是</a:t>
            </a:r>
            <a:r>
              <a:rPr lang="en-US" altLang="zh-CN" i="0" dirty="0"/>
              <a:t>256x128</a:t>
            </a:r>
            <a:r>
              <a:rPr lang="zh-CN" altLang="en-US" i="0" dirty="0"/>
              <a:t>。</a:t>
            </a:r>
            <a:endParaRPr lang="en-US" altLang="zh-CN" i="0" dirty="0"/>
          </a:p>
          <a:p>
            <a:pPr lvl="1"/>
            <a:r>
              <a:rPr lang="zh-CN" altLang="en-US" i="0" dirty="0"/>
              <a:t>输出的光照</a:t>
            </a:r>
            <a:r>
              <a:rPr lang="en-US" altLang="zh-CN" i="0" dirty="0"/>
              <a:t>mask </a:t>
            </a:r>
            <a:r>
              <a:rPr lang="en-US" altLang="zh-CN" i="0" dirty="0" err="1"/>
              <a:t>y</a:t>
            </a:r>
            <a:r>
              <a:rPr lang="en-US" altLang="zh-CN" i="0" baseline="-25000" dirty="0" err="1"/>
              <a:t>mask</a:t>
            </a:r>
            <a:r>
              <a:rPr lang="zh-CN" altLang="en-US" i="0" dirty="0"/>
              <a:t>表示环境贴图中每个像素为光源的概率。</a:t>
            </a:r>
            <a:endParaRPr lang="en-US" altLang="zh-CN" i="0" dirty="0"/>
          </a:p>
          <a:p>
            <a:pPr lvl="1"/>
            <a:r>
              <a:rPr lang="en-US" altLang="zh-CN" i="0" dirty="0"/>
              <a:t>RGB</a:t>
            </a:r>
            <a:r>
              <a:rPr lang="zh-CN" altLang="en-US" i="0" dirty="0"/>
              <a:t>全景图</a:t>
            </a:r>
            <a:r>
              <a:rPr lang="en-US" altLang="zh-CN" i="0" dirty="0" err="1"/>
              <a:t>y</a:t>
            </a:r>
            <a:r>
              <a:rPr lang="en-US" altLang="zh-CN" i="0" baseline="-25000" dirty="0" err="1"/>
              <a:t>RGB</a:t>
            </a:r>
            <a:r>
              <a:rPr lang="en-US" altLang="zh-CN" i="0" dirty="0"/>
              <a:t>​</a:t>
            </a:r>
            <a:r>
              <a:rPr lang="zh-CN" altLang="en-US" i="0" dirty="0"/>
              <a:t>则作为最终环境贴图的高层颜色纹理。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8B0A871-06F0-4914-9A40-BFAA95DB6D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95" y="2286000"/>
            <a:ext cx="3236273" cy="3581400"/>
          </a:xfrm>
        </p:spPr>
      </p:pic>
    </p:spTree>
    <p:extLst>
      <p:ext uri="{BB962C8B-B14F-4D97-AF65-F5344CB8AC3E}">
        <p14:creationId xmlns:p14="http://schemas.microsoft.com/office/powerpoint/2010/main" val="338463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6E5DE-76EB-4E55-865B-F6B9FE2D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LDR</a:t>
            </a:r>
            <a:r>
              <a:rPr lang="zh-CN" altLang="en-US" dirty="0"/>
              <a:t>全景图训练网络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B37C76D-B5C7-45FC-A6A0-B388EBD646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损失函数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zh-CN" altLang="en-US" i="0" dirty="0"/>
                  <a:t>其中</a:t>
                </a:r>
                <a:r>
                  <a:rPr lang="en-US" altLang="zh-CN" dirty="0"/>
                  <a:t>N</a:t>
                </a:r>
                <a:r>
                  <a:rPr lang="en-US" altLang="zh-CN" i="0" dirty="0"/>
                  <a:t>=</a:t>
                </a:r>
                <a:r>
                  <a:rPr lang="en-US" altLang="zh-CN" dirty="0" err="1"/>
                  <a:t>width</a:t>
                </a:r>
                <a:r>
                  <a:rPr lang="en-US" altLang="zh-CN" i="0" dirty="0" err="1"/>
                  <a:t>×</a:t>
                </a:r>
                <a:r>
                  <a:rPr lang="en-US" altLang="zh-CN" dirty="0" err="1"/>
                  <a:t>height</a:t>
                </a:r>
                <a:r>
                  <a:rPr lang="zh-CN" altLang="en-US" i="0" dirty="0"/>
                  <a:t>，</a:t>
                </a:r>
                <a:r>
                  <a:rPr lang="en-US" altLang="zh-CN" dirty="0"/>
                  <a:t>y</a:t>
                </a:r>
                <a:r>
                  <a:rPr lang="zh-CN" altLang="en-US" i="0" dirty="0"/>
                  <a:t>是网络预测值，</a:t>
                </a:r>
                <a:r>
                  <a:rPr lang="en-US" altLang="zh-CN" dirty="0"/>
                  <a:t>t</a:t>
                </a:r>
                <a:r>
                  <a:rPr lang="zh-CN" altLang="en-US" i="0" dirty="0"/>
                  <a:t>是</a:t>
                </a:r>
                <a:r>
                  <a:rPr lang="en-US" altLang="zh-CN" i="0" dirty="0"/>
                  <a:t>GT</a:t>
                </a:r>
                <a:r>
                  <a:rPr lang="zh-CN" altLang="en-US" i="0" dirty="0"/>
                  <a:t>，</a:t>
                </a:r>
                <a:r>
                  <a:rPr lang="en-US" altLang="zh-CN" dirty="0" err="1"/>
                  <a:t>s</a:t>
                </a:r>
                <a:r>
                  <a:rPr lang="en-US" altLang="zh-CN" baseline="-25000" dirty="0" err="1"/>
                  <a:t>i</a:t>
                </a:r>
                <a:r>
                  <a:rPr lang="zh-CN" altLang="en-US" i="0" dirty="0"/>
                  <a:t>是像素点</a:t>
                </a:r>
                <a:r>
                  <a:rPr lang="en-US" altLang="zh-CN" dirty="0" err="1"/>
                  <a:t>i</a:t>
                </a:r>
                <a:r>
                  <a:rPr lang="zh-CN" altLang="en-US" i="0" dirty="0"/>
                  <a:t>的立体角。</a:t>
                </a:r>
              </a:p>
              <a:p>
                <a:pPr lvl="1"/>
                <a:r>
                  <a:rPr lang="zh-CN" altLang="en-US" i="0" dirty="0"/>
                  <a:t>问题是</a:t>
                </a:r>
                <a:r>
                  <a:rPr lang="en-US" altLang="zh-CN" i="0" dirty="0"/>
                  <a:t>L2</a:t>
                </a:r>
                <a:r>
                  <a:rPr lang="zh-CN" altLang="en-US" i="0" dirty="0"/>
                  <a:t>函数对于小光源过度苛求准确，位置稍有偏差就会导致惩罚误差过大。所以文章里就想借助先将光源</a:t>
                </a:r>
                <a:r>
                  <a:rPr lang="en-US" altLang="zh-CN" i="0" dirty="0"/>
                  <a:t>mask</a:t>
                </a:r>
                <a:r>
                  <a:rPr lang="zh-CN" altLang="en-US" i="0" dirty="0"/>
                  <a:t>转换为模糊版本，然后由粗糙的版本逐渐锐化优化。</a:t>
                </a:r>
                <a:endParaRPr lang="en-US" altLang="zh-CN" i="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B37C76D-B5C7-45FC-A6A0-B388EBD64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2" t="-2041" r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27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96C0A6-43DD-472F-BD49-08CBBB0A32E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目录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426CD1-191C-47C3-A09C-3C8C5C4D9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3200" dirty="0">
                <a:hlinkClick r:id="rId2" action="ppaction://hlinksldjump"/>
              </a:rPr>
              <a:t>简介</a:t>
            </a:r>
            <a:endParaRPr lang="en-US" altLang="zh-CN" sz="32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3200" dirty="0">
                <a:hlinkClick r:id="rId3" action="ppaction://hlinksldjump"/>
              </a:rPr>
              <a:t>算法</a:t>
            </a:r>
            <a:endParaRPr lang="en-US" altLang="zh-CN" sz="32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3200" dirty="0">
                <a:hlinkClick r:id="rId4" action="ppaction://hlinksldjump"/>
              </a:rPr>
              <a:t>实验</a:t>
            </a:r>
            <a:endParaRPr lang="en-US" altLang="zh-CN" sz="32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3200" dirty="0">
                <a:hlinkClick r:id="rId5" action="ppaction://hlinksldjump"/>
              </a:rPr>
              <a:t>总结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49478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A3C72-AF5D-492B-B947-F42E8A6E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LDR</a:t>
            </a:r>
            <a:r>
              <a:rPr lang="zh-CN" altLang="en-US" dirty="0"/>
              <a:t>全景图训练网络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C6637D-9AAC-4207-B4BF-2EAFE3CBB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2286000"/>
                <a:ext cx="7200900" cy="42418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损失函数</a:t>
                </a:r>
                <a:endParaRPr lang="en-US" altLang="zh-CN" dirty="0"/>
              </a:p>
              <a:p>
                <a:pPr lvl="1"/>
                <a:r>
                  <a:rPr lang="zh-CN" altLang="en-US" i="0" dirty="0"/>
                  <a:t>为此，本文针对光源</a:t>
                </a:r>
                <a:r>
                  <a:rPr lang="en-US" altLang="zh-CN" i="0" dirty="0"/>
                  <a:t>mask</a:t>
                </a:r>
                <a:r>
                  <a:rPr lang="zh-CN" altLang="en-US" i="0" dirty="0"/>
                  <a:t>图提出一个基于余弦距离滤波器：</a:t>
                </a:r>
                <a:endParaRPr lang="en-US" altLang="zh-CN" i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b="0" i="0" dirty="0"/>
              </a:p>
              <a:p>
                <a:pPr lvl="1"/>
                <a:r>
                  <a:rPr lang="en-US" altLang="zh-CN" i="0" dirty="0"/>
                  <a:t>e</a:t>
                </a:r>
                <a:r>
                  <a:rPr lang="zh-CN" altLang="en-US" i="0" dirty="0"/>
                  <a:t>是与当前</a:t>
                </a:r>
                <a:r>
                  <a:rPr lang="en-US" altLang="zh-CN" i="0" dirty="0"/>
                  <a:t>epoch</a:t>
                </a:r>
                <a:r>
                  <a:rPr lang="zh-CN" altLang="en-US" i="0" dirty="0"/>
                  <a:t>有关的。上式中的</a:t>
                </a:r>
                <a:r>
                  <a:rPr lang="en-US" altLang="zh-CN" i="0" dirty="0"/>
                  <a:t>F</a:t>
                </a:r>
                <a:r>
                  <a:rPr lang="zh-CN" altLang="en-US" i="0" dirty="0"/>
                  <a:t>为：</a:t>
                </a:r>
                <a:endParaRPr lang="en-US" altLang="zh-CN" i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b="0" i="0" dirty="0"/>
              </a:p>
              <a:p>
                <a:pPr lvl="1"/>
                <a:r>
                  <a:rPr lang="el-GR" altLang="zh-CN" i="0" dirty="0"/>
                  <a:t>Ω</a:t>
                </a:r>
                <a:r>
                  <a:rPr lang="en-US" altLang="zh-CN" i="0" baseline="-25000" dirty="0" err="1"/>
                  <a:t>i</a:t>
                </a:r>
                <a:r>
                  <a:rPr lang="en-US" altLang="zh-CN" i="0" baseline="-25000" dirty="0"/>
                  <a:t>​</a:t>
                </a:r>
                <a:r>
                  <a:rPr lang="zh-CN" altLang="en-US" i="0" dirty="0"/>
                  <a:t>是全景图</a:t>
                </a:r>
                <a:r>
                  <a:rPr lang="en-US" altLang="zh-CN" i="0" dirty="0"/>
                  <a:t>p</a:t>
                </a:r>
                <a:r>
                  <a:rPr lang="zh-CN" altLang="en-US" i="0" dirty="0"/>
                  <a:t>上像素点</a:t>
                </a:r>
                <a:r>
                  <a:rPr lang="en-US" altLang="zh-CN" i="0" dirty="0" err="1"/>
                  <a:t>i</a:t>
                </a:r>
                <a:r>
                  <a:rPr lang="zh-CN" altLang="en-US" i="0" dirty="0"/>
                  <a:t>为中心的半球，</a:t>
                </a:r>
                <a:r>
                  <a:rPr lang="en-US" altLang="zh-CN" i="0" dirty="0" err="1"/>
                  <a:t>n</a:t>
                </a:r>
                <a:r>
                  <a:rPr lang="en-US" altLang="zh-CN" i="0" baseline="-25000" dirty="0" err="1"/>
                  <a:t>i</a:t>
                </a:r>
                <a:r>
                  <a:rPr lang="zh-CN" altLang="en-US" i="0" dirty="0"/>
                  <a:t>为单位法向量，</a:t>
                </a:r>
                <a:r>
                  <a:rPr lang="en-US" altLang="zh-CN" i="0" dirty="0"/>
                  <a:t>K</a:t>
                </a:r>
                <a:r>
                  <a:rPr lang="en-US" altLang="zh-CN" i="0" baseline="-25000" dirty="0"/>
                  <a:t>i</a:t>
                </a:r>
                <a:r>
                  <a:rPr lang="zh-CN" altLang="en-US" i="0" dirty="0"/>
                  <a:t>为</a:t>
                </a:r>
                <a:r>
                  <a:rPr lang="en-US" altLang="zh-CN" i="0" dirty="0" err="1"/>
                  <a:t>Ω</a:t>
                </a:r>
                <a:r>
                  <a:rPr lang="en-US" altLang="zh-CN" i="0" baseline="-25000" dirty="0" err="1"/>
                  <a:t>i</a:t>
                </a:r>
                <a:r>
                  <a:rPr lang="zh-CN" altLang="en-US" i="0" dirty="0"/>
                  <a:t>上的立体角总和，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i="0" dirty="0"/>
                  <a:t>半球上某单位方向向量，</a:t>
                </a:r>
                <a:r>
                  <a:rPr lang="en-US" altLang="zh-CN" i="0" dirty="0"/>
                  <a:t>s</a:t>
                </a:r>
                <a:r>
                  <a:rPr lang="zh-CN" altLang="en-US" i="0" dirty="0"/>
                  <a:t>是其立体角。</a:t>
                </a:r>
                <a:endParaRPr lang="en-US" altLang="zh-CN" i="0" dirty="0"/>
              </a:p>
              <a:p>
                <a:pPr lvl="1"/>
                <a:r>
                  <a:rPr lang="zh-CN" altLang="en-US" i="0" dirty="0"/>
                  <a:t>全局损失函数：</a:t>
                </a:r>
                <a:endParaRPr lang="en-US" altLang="zh-CN" i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𝑅𝐺𝐵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𝑅𝐺𝐵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i="0" dirty="0"/>
              </a:p>
              <a:p>
                <a:pPr lvl="1"/>
                <a:endParaRPr lang="en-US" altLang="zh-CN" b="0" i="0" dirty="0"/>
              </a:p>
              <a:p>
                <a:pPr lvl="1"/>
                <a:endParaRPr lang="zh-CN" altLang="en-US" i="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C6637D-9AAC-4207-B4BF-2EAFE3CBB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2286000"/>
                <a:ext cx="7200900" cy="4241800"/>
              </a:xfrm>
              <a:blipFill>
                <a:blip r:embed="rId2"/>
                <a:stretch>
                  <a:fillRect l="-762" t="-1006" r="-1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498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C2701-A5D0-426E-B141-886A5877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LDR</a:t>
            </a:r>
            <a:r>
              <a:rPr lang="zh-CN" altLang="en-US" dirty="0"/>
              <a:t>全景图训练网络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044206-C9EC-4F60-A3A9-58A259A4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训练细节</a:t>
            </a:r>
            <a:endParaRPr lang="en-US" altLang="zh-CN" dirty="0"/>
          </a:p>
          <a:p>
            <a:pPr lvl="1"/>
            <a:r>
              <a:rPr lang="en-US" altLang="zh-CN" i="0" dirty="0"/>
              <a:t>85%</a:t>
            </a:r>
            <a:r>
              <a:rPr lang="zh-CN" altLang="en-US" i="0" dirty="0"/>
              <a:t>训练数据，</a:t>
            </a:r>
            <a:r>
              <a:rPr lang="en-US" altLang="zh-CN" i="0" dirty="0"/>
              <a:t>15%</a:t>
            </a:r>
            <a:r>
              <a:rPr lang="zh-CN" altLang="en-US" i="0" dirty="0"/>
              <a:t>测试数据，不混用，训练率</a:t>
            </a:r>
            <a:r>
              <a:rPr lang="en-US" altLang="zh-CN" i="0" dirty="0"/>
              <a:t>0.005</a:t>
            </a:r>
            <a:r>
              <a:rPr lang="zh-CN" altLang="en-US" i="0" dirty="0"/>
              <a:t>。训练</a:t>
            </a:r>
            <a:r>
              <a:rPr lang="en-US" altLang="zh-CN" i="0" dirty="0"/>
              <a:t>40</a:t>
            </a:r>
            <a:r>
              <a:rPr lang="zh-CN" altLang="en-US" i="0" dirty="0"/>
              <a:t>小时，测试</a:t>
            </a:r>
            <a:r>
              <a:rPr lang="en-US" altLang="zh-CN" i="0" dirty="0"/>
              <a:t>10ms</a:t>
            </a:r>
            <a:r>
              <a:rPr lang="zh-CN" altLang="en-US" i="0" dirty="0"/>
              <a:t>就可以推断出</a:t>
            </a:r>
            <a:r>
              <a:rPr lang="en-US" altLang="zh-CN" i="0" dirty="0"/>
              <a:t>mask</a:t>
            </a:r>
            <a:r>
              <a:rPr lang="zh-CN" altLang="en-US" i="0" dirty="0"/>
              <a:t>和</a:t>
            </a:r>
            <a:r>
              <a:rPr lang="en-US" altLang="zh-CN" i="0" dirty="0"/>
              <a:t>RGB</a:t>
            </a:r>
            <a:r>
              <a:rPr lang="zh-CN" altLang="en-US" i="0" dirty="0"/>
              <a:t>图。</a:t>
            </a:r>
            <a:endParaRPr lang="en-US" altLang="zh-CN" i="0" dirty="0"/>
          </a:p>
          <a:p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41275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81B32-67D0-4D11-BF54-FE511730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HDR</a:t>
            </a:r>
            <a:r>
              <a:rPr lang="zh-CN" altLang="en-US" dirty="0"/>
              <a:t>光照学习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D0674-6F7C-4928-AAE1-E8E9EBB02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前面已经训练了一个网络，可以准确地预测光源位置，但还不知道强度。继续训练这个网络，但是用一个</a:t>
            </a:r>
            <a:r>
              <a:rPr lang="en-US" altLang="zh-CN" dirty="0"/>
              <a:t>HDR</a:t>
            </a:r>
            <a:r>
              <a:rPr lang="zh-CN" altLang="en-US" dirty="0"/>
              <a:t>全景图数据集去训练，使得它能够同时预测位置和强度。</a:t>
            </a:r>
            <a:endParaRPr lang="en-US" altLang="zh-CN" dirty="0"/>
          </a:p>
          <a:p>
            <a:r>
              <a:rPr lang="zh-CN" altLang="en-US" dirty="0"/>
              <a:t>室内</a:t>
            </a:r>
            <a:r>
              <a:rPr lang="en-US" altLang="zh-CN" dirty="0"/>
              <a:t>HDR</a:t>
            </a:r>
            <a:r>
              <a:rPr lang="zh-CN" altLang="en-US" dirty="0"/>
              <a:t>数据集</a:t>
            </a:r>
            <a:endParaRPr lang="en-US" altLang="zh-CN" dirty="0"/>
          </a:p>
          <a:p>
            <a:pPr lvl="1"/>
            <a:r>
              <a:rPr lang="zh-CN" altLang="en-US" i="0" dirty="0"/>
              <a:t>文章贡献了一个新的</a:t>
            </a:r>
            <a:r>
              <a:rPr lang="en-US" altLang="zh-CN" i="0" dirty="0"/>
              <a:t>HDR</a:t>
            </a:r>
            <a:r>
              <a:rPr lang="zh-CN" altLang="en-US" i="0" dirty="0"/>
              <a:t>数据集，</a:t>
            </a:r>
            <a:r>
              <a:rPr lang="en-US" altLang="zh-CN" i="0" dirty="0"/>
              <a:t>1750</a:t>
            </a:r>
            <a:r>
              <a:rPr lang="zh-CN" altLang="en-US" i="0" dirty="0"/>
              <a:t>张高分辨率的室内</a:t>
            </a:r>
            <a:r>
              <a:rPr lang="en-US" altLang="zh-CN" i="0" dirty="0"/>
              <a:t>HDR</a:t>
            </a:r>
            <a:r>
              <a:rPr lang="zh-CN" altLang="en-US" i="0" dirty="0"/>
              <a:t>全景图。</a:t>
            </a:r>
            <a:endParaRPr lang="en-US" altLang="zh-CN" i="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981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49A34-6E45-4566-91BF-3A12387B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HDR</a:t>
            </a:r>
            <a:r>
              <a:rPr lang="zh-CN" altLang="en-US" dirty="0"/>
              <a:t>光照学习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6999A1-E83F-4189-A030-0DE81BDA5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2286000"/>
                <a:ext cx="7200900" cy="41783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调整网络</a:t>
                </a:r>
                <a:endParaRPr lang="en-US" altLang="zh-CN" dirty="0"/>
              </a:p>
              <a:p>
                <a:pPr lvl="1"/>
                <a:r>
                  <a:rPr lang="zh-CN" altLang="en-US" i="0" dirty="0"/>
                  <a:t>四处调整：</a:t>
                </a:r>
                <a:endParaRPr lang="en-US" altLang="zh-CN" i="0" dirty="0"/>
              </a:p>
              <a:p>
                <a:pPr lvl="2">
                  <a:buFont typeface="+mj-lt"/>
                  <a:buAutoNum type="alphaLcParenR"/>
                </a:pPr>
                <a:r>
                  <a:rPr lang="zh-CN" altLang="en-US" i="0" dirty="0"/>
                  <a:t>把光源</a:t>
                </a:r>
                <a:r>
                  <a:rPr lang="en-US" altLang="zh-CN" i="0" dirty="0"/>
                  <a:t>mask</a:t>
                </a:r>
                <a:r>
                  <a:rPr lang="zh-CN" altLang="en-US" i="0" dirty="0"/>
                  <a:t>最后一层 </a:t>
                </a:r>
                <a:r>
                  <a:rPr lang="en-US" altLang="zh-CN" i="0" dirty="0"/>
                  <a:t>conv5-1</a:t>
                </a:r>
                <a:r>
                  <a:rPr lang="zh-CN" altLang="en-US" i="0" dirty="0"/>
                  <a:t>的权重给随机初始化了</a:t>
                </a:r>
                <a:endParaRPr lang="en-US" altLang="zh-CN" i="0" dirty="0"/>
              </a:p>
              <a:p>
                <a:pPr lvl="2">
                  <a:buFont typeface="+mj-lt"/>
                  <a:buAutoNum type="alphaLcParenR"/>
                </a:pPr>
                <a:r>
                  <a:rPr lang="zh-CN" altLang="en-US" i="0" dirty="0"/>
                  <a:t>训练只更新解码器的权重，只到</a:t>
                </a:r>
                <a:r>
                  <a:rPr lang="en-US" altLang="zh-CN" i="0" dirty="0"/>
                  <a:t>FC-1024</a:t>
                </a:r>
                <a:r>
                  <a:rPr lang="zh-CN" altLang="en-US" i="0" dirty="0"/>
                  <a:t>层；</a:t>
                </a:r>
                <a:endParaRPr lang="en-US" altLang="zh-CN" i="0" dirty="0"/>
              </a:p>
              <a:p>
                <a:pPr lvl="2">
                  <a:buFont typeface="+mj-lt"/>
                  <a:buAutoNum type="alphaLcParenR"/>
                </a:pPr>
                <a:r>
                  <a:rPr lang="zh-CN" altLang="en-US" i="0" dirty="0"/>
                  <a:t>目标强度</a:t>
                </a:r>
                <a:r>
                  <a:rPr lang="en-US" altLang="zh-CN" i="0" dirty="0"/>
                  <a:t>t</a:t>
                </a:r>
                <a:r>
                  <a:rPr lang="en-US" altLang="zh-CN" i="0" baseline="-25000" dirty="0"/>
                  <a:t>int</a:t>
                </a:r>
                <a:r>
                  <a:rPr lang="zh-CN" altLang="en-US" i="0" dirty="0"/>
                  <a:t>被定义为</a:t>
                </a:r>
                <a:r>
                  <a:rPr lang="en-US" altLang="zh-CN" i="0" dirty="0"/>
                  <a:t>HDR</a:t>
                </a:r>
                <a:r>
                  <a:rPr lang="zh-CN" altLang="en-US" i="0" dirty="0"/>
                  <a:t>强度的对数，低强度被截断为</a:t>
                </a:r>
                <a:r>
                  <a:rPr lang="en-US" altLang="zh-CN" i="0" dirty="0"/>
                  <a:t>0</a:t>
                </a:r>
                <a:r>
                  <a:rPr lang="zh-CN" altLang="en-US" i="0" dirty="0"/>
                  <a:t>，正常来说光源的强度都不会低。</a:t>
                </a:r>
                <a:endParaRPr lang="en-US" altLang="zh-CN" dirty="0"/>
              </a:p>
              <a:p>
                <a:pPr lvl="2">
                  <a:buFont typeface="+mj-lt"/>
                  <a:buAutoNum type="alphaLcParenR"/>
                </a:pPr>
                <a:r>
                  <a:rPr lang="zh-CN" altLang="en-US" i="0" dirty="0"/>
                  <a:t>最终的损失函数改为：</a:t>
                </a:r>
                <a:endParaRPr lang="en-US" altLang="zh-CN" dirty="0"/>
              </a:p>
              <a:p>
                <a:pPr marL="987552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𝐻𝐷𝑅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𝑅𝐺𝐵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𝑅𝐵𝐺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𝑚𝑎𝑠𝑘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𝑚𝑎𝑠𝑘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i="0" dirty="0"/>
                  <a:t>+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i="0" dirty="0"/>
                  <a:t>关于强度的</a:t>
                </a:r>
                <a:r>
                  <a:rPr lang="en-US" altLang="zh-CN" i="0" dirty="0"/>
                  <a:t>L2</a:t>
                </a:r>
                <a:r>
                  <a:rPr lang="zh-CN" altLang="en-US" i="0" dirty="0"/>
                  <a:t>项是为了减少反卷积的失真。</a:t>
                </a:r>
              </a:p>
              <a:p>
                <a:pPr lvl="1"/>
                <a:r>
                  <a:rPr lang="zh-CN" altLang="en-US" i="0" dirty="0"/>
                  <a:t>训练网络用的的输入输出对与</a:t>
                </a:r>
                <a:r>
                  <a:rPr lang="en-US" altLang="zh-CN" i="0" dirty="0"/>
                  <a:t>LDR</a:t>
                </a:r>
                <a:r>
                  <a:rPr lang="zh-CN" altLang="en-US" i="0" dirty="0"/>
                  <a:t>训练过程类似，只不过会输出光源强度，而不是光源</a:t>
                </a:r>
                <a:r>
                  <a:rPr lang="en-US" altLang="zh-CN" i="0" dirty="0"/>
                  <a:t>mask</a:t>
                </a:r>
                <a:r>
                  <a:rPr lang="zh-CN" altLang="en-US" i="0" dirty="0"/>
                  <a:t>。</a:t>
                </a:r>
                <a:endParaRPr lang="en-US" altLang="zh-CN" i="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6999A1-E83F-4189-A030-0DE81BDA5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2286000"/>
                <a:ext cx="7200900" cy="4178300"/>
              </a:xfrm>
              <a:blipFill>
                <a:blip r:embed="rId2"/>
                <a:stretch>
                  <a:fillRect l="-762" t="-1022" r="-3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9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BF0A5-8FAD-4CB4-8BBE-4F791810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1FA940-0CBF-47CF-B042-79FDF456D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Part. 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90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E6225-9965-49CC-8567-0A1B5B0B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06364-F1AD-4F81-B66D-0D1ACD6B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3581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展示</a:t>
            </a:r>
            <a:r>
              <a:rPr lang="en-US" altLang="zh-CN" dirty="0"/>
              <a:t>SUN360</a:t>
            </a:r>
            <a:r>
              <a:rPr lang="zh-CN" altLang="en-US" dirty="0"/>
              <a:t>数据集上的光源预测结果，前面所述的光源检测器检测的光源作为</a:t>
            </a:r>
            <a:r>
              <a:rPr lang="en-US" altLang="zh-CN" dirty="0"/>
              <a:t>GT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展示</a:t>
            </a:r>
            <a:r>
              <a:rPr lang="en-US" altLang="zh-CN" dirty="0"/>
              <a:t>HDR fine-tune</a:t>
            </a:r>
            <a:r>
              <a:rPr lang="zh-CN" altLang="en-US" dirty="0"/>
              <a:t>步骤产生的结果，与用</a:t>
            </a:r>
            <a:r>
              <a:rPr lang="en-US" altLang="zh-CN" dirty="0"/>
              <a:t>HDR GT</a:t>
            </a:r>
            <a:r>
              <a:rPr lang="zh-CN" altLang="en-US" dirty="0"/>
              <a:t>产生的结果做比较；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本文与其他工作的比较，并且做了个用户调查（用每个方法在虚拟物体上复现光源信息，做个比较）</a:t>
            </a:r>
            <a:r>
              <a:rPr lang="en-US" altLang="zh-CN" dirty="0"/>
              <a:t>LDR</a:t>
            </a:r>
            <a:r>
              <a:rPr lang="zh-CN" altLang="en-US" dirty="0"/>
              <a:t>网络推断出光源</a:t>
            </a:r>
            <a:r>
              <a:rPr lang="en-US" altLang="zh-CN" dirty="0"/>
              <a:t>mask</a:t>
            </a:r>
            <a:r>
              <a:rPr lang="zh-CN" altLang="en-US" dirty="0"/>
              <a:t>，</a:t>
            </a:r>
            <a:r>
              <a:rPr lang="en-US" altLang="zh-CN" dirty="0"/>
              <a:t>HDR</a:t>
            </a:r>
            <a:r>
              <a:rPr lang="zh-CN" altLang="en-US" dirty="0"/>
              <a:t>网络推断出光源强度。</a:t>
            </a:r>
          </a:p>
        </p:txBody>
      </p:sp>
    </p:spTree>
    <p:extLst>
      <p:ext uri="{BB962C8B-B14F-4D97-AF65-F5344CB8AC3E}">
        <p14:creationId xmlns:p14="http://schemas.microsoft.com/office/powerpoint/2010/main" val="127128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2D169-83BC-41BA-8CAE-C4FE7115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LDR</a:t>
            </a:r>
            <a:r>
              <a:rPr lang="zh-CN" altLang="en-US" b="1" dirty="0"/>
              <a:t>网络评价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49DDB1-CECF-491F-8E61-E090143549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定性分析：渲染一个兔子。</a:t>
                </a:r>
                <a:endParaRPr lang="en-US" altLang="zh-CN" dirty="0"/>
              </a:p>
              <a:p>
                <a:r>
                  <a:rPr lang="zh-CN" altLang="en-US" dirty="0"/>
                  <a:t>将进过阈值化等操作后的环境贴图</a:t>
                </a:r>
                <a:r>
                  <a:rPr lang="en-US" altLang="zh-CN" dirty="0" err="1"/>
                  <a:t>x</a:t>
                </a:r>
                <a:r>
                  <a:rPr lang="en-US" altLang="zh-CN" baseline="30000" dirty="0" err="1"/>
                  <a:t>∗</a:t>
                </a:r>
                <a:r>
                  <a:rPr lang="en-US" altLang="zh-CN" baseline="-25000" dirty="0" err="1"/>
                  <a:t>mask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RGB</a:t>
                </a:r>
                <a:r>
                  <a:rPr lang="zh-CN" altLang="en-US" dirty="0"/>
                  <a:t>全景图组合在一起：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𝑐𝑜𝑛𝑏𝑖𝑛𝑒𝑑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𝑅𝐺𝐵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𝑚𝑎𝑠𝑘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𝑅𝐺𝐵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49DDB1-CECF-491F-8E61-E090143549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2" t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746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F39F3-5E80-418A-9DDA-F2CC93AD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LDR</a:t>
            </a:r>
            <a:r>
              <a:rPr lang="zh-CN" altLang="en-US" b="1" dirty="0"/>
              <a:t>网络评价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C44810-ABE6-4F62-9A99-253595D16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97000"/>
            <a:ext cx="8032267" cy="5041900"/>
          </a:xfrm>
        </p:spPr>
      </p:pic>
    </p:spTree>
    <p:extLst>
      <p:ext uri="{BB962C8B-B14F-4D97-AF65-F5344CB8AC3E}">
        <p14:creationId xmlns:p14="http://schemas.microsoft.com/office/powerpoint/2010/main" val="1948661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A816D-CF14-4994-981D-04000B81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HDR</a:t>
            </a:r>
            <a:r>
              <a:rPr lang="zh-CN" altLang="en-US" dirty="0"/>
              <a:t>网络评价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E4D8A-4980-4283-9DF4-D5D3052199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定量分析：把测试集的</a:t>
            </a:r>
            <a:r>
              <a:rPr lang="en-US" altLang="zh-CN" dirty="0"/>
              <a:t>HDR</a:t>
            </a:r>
            <a:r>
              <a:rPr lang="zh-CN" altLang="en-US" dirty="0"/>
              <a:t>损失以直方图的形式展示出来，右图可以看出误差小的个数占多数，少数图像才有较大误差。</a:t>
            </a:r>
          </a:p>
          <a:p>
            <a:r>
              <a:rPr lang="zh-CN" altLang="en-US" dirty="0"/>
              <a:t>定性分析也是类似于</a:t>
            </a:r>
            <a:r>
              <a:rPr lang="en-US" altLang="zh-CN" dirty="0"/>
              <a:t>LDR</a:t>
            </a:r>
            <a:r>
              <a:rPr lang="zh-CN" altLang="en-US" dirty="0"/>
              <a:t>网络评价。（见下页）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838303E-63E3-45CD-A3C1-A59EB2EE67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286000"/>
            <a:ext cx="4038193" cy="2921000"/>
          </a:xfrm>
        </p:spPr>
      </p:pic>
    </p:spTree>
    <p:extLst>
      <p:ext uri="{BB962C8B-B14F-4D97-AF65-F5344CB8AC3E}">
        <p14:creationId xmlns:p14="http://schemas.microsoft.com/office/powerpoint/2010/main" val="2076582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3EC4A-8F6A-446D-906D-8E95EB7E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altLang="zh-CN" dirty="0"/>
              <a:t>HDR</a:t>
            </a:r>
            <a:r>
              <a:rPr lang="zh-CN" altLang="en-US" dirty="0"/>
              <a:t>网络评价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A1BCDD-61BF-41A5-B559-2F90B4D48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74" y="1339850"/>
            <a:ext cx="6142252" cy="183657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CF8FC9-C675-4878-ADE3-445E69629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74" y="3176429"/>
            <a:ext cx="3071126" cy="17908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2398A6-9025-4FB8-B65C-3EC78B112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72619"/>
            <a:ext cx="3055885" cy="17984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441A33-2427-4B14-9E8F-EA4E8DE31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74" y="4955383"/>
            <a:ext cx="6096528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8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92167-5F0F-4FDE-9C26-477ABD21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CFE9D4-3D6A-4ACE-BAA9-4AC4127BB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Part.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344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202C5-E68B-492E-B32F-D662C9A3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HDR</a:t>
            </a:r>
            <a:r>
              <a:rPr lang="zh-CN" altLang="en-US" dirty="0"/>
              <a:t>网络评价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0DF98E-4D58-4AF1-8EB9-FE0721036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" y="1574800"/>
            <a:ext cx="8276511" cy="4864100"/>
          </a:xfrm>
        </p:spPr>
      </p:pic>
    </p:spTree>
    <p:extLst>
      <p:ext uri="{BB962C8B-B14F-4D97-AF65-F5344CB8AC3E}">
        <p14:creationId xmlns:p14="http://schemas.microsoft.com/office/powerpoint/2010/main" val="193785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73D97-7BE0-431E-87A6-648AA196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6E5805-B49D-44D7-871E-67364BF84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Part.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955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AB736-79C1-4CB4-8A6E-7065355B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贡献点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AB17B-E64B-4387-BB33-FA7A35E32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一个端到端的网络，输入普通图片，输出</a:t>
            </a:r>
            <a:r>
              <a:rPr lang="en-US" altLang="zh-CN" dirty="0"/>
              <a:t>HDR</a:t>
            </a:r>
            <a:r>
              <a:rPr lang="zh-CN" altLang="en-US" dirty="0"/>
              <a:t>光照图。</a:t>
            </a:r>
          </a:p>
          <a:p>
            <a:r>
              <a:rPr lang="en-US" altLang="zh-CN" dirty="0"/>
              <a:t>LDR</a:t>
            </a:r>
            <a:r>
              <a:rPr lang="zh-CN" altLang="en-US" dirty="0"/>
              <a:t>图片中的</a:t>
            </a:r>
            <a:r>
              <a:rPr lang="en-US" altLang="zh-CN" dirty="0"/>
              <a:t>state-of-the-art</a:t>
            </a:r>
            <a:r>
              <a:rPr lang="zh-CN" altLang="en-US" dirty="0"/>
              <a:t>的光源检测方法，还有个全景图的扭曲算法，有助于生成数据集。</a:t>
            </a:r>
          </a:p>
          <a:p>
            <a:r>
              <a:rPr lang="zh-CN" altLang="en-US" dirty="0"/>
              <a:t>论文拍摄的</a:t>
            </a:r>
            <a:r>
              <a:rPr lang="en-US" altLang="zh-CN" dirty="0"/>
              <a:t>1750</a:t>
            </a:r>
            <a:r>
              <a:rPr lang="zh-CN" altLang="en-US" dirty="0"/>
              <a:t>张</a:t>
            </a:r>
            <a:r>
              <a:rPr lang="en-US" altLang="zh-CN" dirty="0"/>
              <a:t>HDR</a:t>
            </a:r>
            <a:r>
              <a:rPr lang="zh-CN" altLang="en-US" dirty="0"/>
              <a:t>图片的数据集。</a:t>
            </a:r>
          </a:p>
          <a:p>
            <a:r>
              <a:rPr lang="zh-CN" altLang="en-US" dirty="0"/>
              <a:t>单图场景光照估计的评价标准。</a:t>
            </a:r>
          </a:p>
        </p:txBody>
      </p:sp>
    </p:spTree>
    <p:extLst>
      <p:ext uri="{BB962C8B-B14F-4D97-AF65-F5344CB8AC3E}">
        <p14:creationId xmlns:p14="http://schemas.microsoft.com/office/powerpoint/2010/main" val="184993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B9676-C42A-44C0-AC7C-457C0636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3C8FA7-35A6-4A69-AC2E-7755B514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不依赖拍摄设备，不需要特定设备拍摄的图片；不需要用户额外的数据输入。</a:t>
            </a:r>
            <a:endParaRPr lang="en-US" altLang="zh-CN" dirty="0"/>
          </a:p>
          <a:p>
            <a:r>
              <a:rPr lang="zh-CN" altLang="en-US" dirty="0"/>
              <a:t>在没有相应数据集的情况下，用现有的一个数据集，提出自己的一套算法对它进行适当的修改，产生了适用于此课题的一个数据集。</a:t>
            </a:r>
            <a:endParaRPr lang="en-US" altLang="zh-CN" dirty="0"/>
          </a:p>
          <a:p>
            <a:r>
              <a:rPr lang="zh-CN" altLang="en-US" dirty="0"/>
              <a:t>当然还有自己拍摄</a:t>
            </a:r>
            <a:r>
              <a:rPr lang="en-US" altLang="zh-CN" dirty="0"/>
              <a:t>HDR</a:t>
            </a:r>
            <a:r>
              <a:rPr lang="zh-CN" altLang="en-US" dirty="0"/>
              <a:t>数据集的贡献等等。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628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5201A-0CF8-495D-B875-0C9B420BC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D68A5B-12B8-40F1-B163-52E693E838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读书报告</a:t>
            </a:r>
            <a:endParaRPr lang="en-US" altLang="zh-CN" dirty="0"/>
          </a:p>
          <a:p>
            <a:r>
              <a:rPr lang="zh-CN" altLang="en-US" dirty="0"/>
              <a:t>学号：</a:t>
            </a:r>
            <a:r>
              <a:rPr lang="en-US" altLang="zh-CN" dirty="0"/>
              <a:t>21951450</a:t>
            </a:r>
          </a:p>
          <a:p>
            <a:r>
              <a:rPr lang="zh-CN" altLang="en-US" dirty="0"/>
              <a:t>姓名：胡勇</a:t>
            </a:r>
          </a:p>
        </p:txBody>
      </p:sp>
    </p:spTree>
    <p:extLst>
      <p:ext uri="{BB962C8B-B14F-4D97-AF65-F5344CB8AC3E}">
        <p14:creationId xmlns:p14="http://schemas.microsoft.com/office/powerpoint/2010/main" val="58757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49FF9-0F08-4F27-AFF6-4956C151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D5FED-A7A1-4A4E-B6F8-FBC808FD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很难从单张照片推断场景照明， 照片中观察到的像素颜色是场景几何形状，材料属性，照明，捕获设备和后处理操作共同作用的结果。</a:t>
            </a:r>
            <a:endParaRPr lang="en-US" altLang="zh-CN" dirty="0"/>
          </a:p>
          <a:p>
            <a:r>
              <a:rPr lang="zh-CN" altLang="en-US" dirty="0"/>
              <a:t>无法直接训练所需的光源分类器，因为现存没有一个数据集是，输入一张普通图片，输出</a:t>
            </a:r>
            <a:r>
              <a:rPr lang="en-US" altLang="zh-CN" dirty="0"/>
              <a:t>HDR</a:t>
            </a:r>
            <a:r>
              <a:rPr lang="zh-CN" altLang="en-US" dirty="0"/>
              <a:t>光源的，并需要较大的工作量来构建。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981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69020-4C1E-4155-8734-462D2890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8F13B-F636-47EE-ACA0-3AD3EF6B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有一个显存的</a:t>
            </a:r>
            <a:r>
              <a:rPr lang="en-US" altLang="zh-CN" dirty="0"/>
              <a:t>LDR</a:t>
            </a:r>
            <a:r>
              <a:rPr lang="zh-CN" altLang="en-US" dirty="0"/>
              <a:t>全景数据集可用。</a:t>
            </a:r>
            <a:endParaRPr lang="en-US" altLang="zh-CN" dirty="0"/>
          </a:p>
          <a:p>
            <a:r>
              <a:rPr lang="zh-CN" altLang="en-US" dirty="0"/>
              <a:t>然而存在一些问题，利用这个数据集不能直接获取光源位置，就此，本文提出了一个在</a:t>
            </a:r>
            <a:r>
              <a:rPr lang="en-US" altLang="zh-CN" dirty="0"/>
              <a:t>LDR</a:t>
            </a:r>
            <a:r>
              <a:rPr lang="zh-CN" altLang="en-US" dirty="0"/>
              <a:t>全景图中寻找光源的算法，可以用这个算法的输出作为训练数据集，将从全景图截出的图片作为输入。</a:t>
            </a:r>
            <a:endParaRPr lang="en-US" altLang="zh-CN" dirty="0"/>
          </a:p>
          <a:p>
            <a:r>
              <a:rPr lang="zh-CN" altLang="en-US" dirty="0"/>
              <a:t>另一个问题是，无法预测光源的强度。为了解决这个问题，此篇论文中拍摄了一个新的数据集，里面包括</a:t>
            </a:r>
            <a:r>
              <a:rPr lang="en-US" altLang="zh-CN" dirty="0"/>
              <a:t>1750</a:t>
            </a:r>
            <a:r>
              <a:rPr lang="zh-CN" altLang="en-US" dirty="0"/>
              <a:t>张</a:t>
            </a:r>
            <a:r>
              <a:rPr lang="en-US" altLang="zh-CN" dirty="0"/>
              <a:t>HDR</a:t>
            </a:r>
            <a:r>
              <a:rPr lang="zh-CN" altLang="en-US" dirty="0"/>
              <a:t>环境贴图，用这些</a:t>
            </a:r>
            <a:r>
              <a:rPr lang="en-US" altLang="zh-CN" dirty="0"/>
              <a:t>HDR</a:t>
            </a:r>
            <a:r>
              <a:rPr lang="zh-CN" altLang="en-US" dirty="0"/>
              <a:t>数据可以微调网络，从视角受限的</a:t>
            </a:r>
            <a:r>
              <a:rPr lang="en-US" altLang="zh-CN" dirty="0"/>
              <a:t>LDR</a:t>
            </a:r>
            <a:r>
              <a:rPr lang="zh-CN" altLang="en-US" dirty="0"/>
              <a:t>图片中生成真实光照的</a:t>
            </a:r>
            <a:r>
              <a:rPr lang="en-US" altLang="zh-CN" dirty="0"/>
              <a:t>HDR</a:t>
            </a:r>
            <a:r>
              <a:rPr lang="zh-CN" altLang="en-US" dirty="0"/>
              <a:t>图片。</a:t>
            </a:r>
          </a:p>
        </p:txBody>
      </p:sp>
    </p:spTree>
    <p:extLst>
      <p:ext uri="{BB962C8B-B14F-4D97-AF65-F5344CB8AC3E}">
        <p14:creationId xmlns:p14="http://schemas.microsoft.com/office/powerpoint/2010/main" val="21861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761B1-AE42-4469-9DA9-1BF157CA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两步训练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EB5720-60BE-490F-A3F5-A70BB1E8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从</a:t>
            </a:r>
            <a:r>
              <a:rPr lang="en-US" altLang="zh-CN" dirty="0"/>
              <a:t>LDR</a:t>
            </a:r>
            <a:r>
              <a:rPr lang="zh-CN" altLang="en-US" dirty="0"/>
              <a:t>图中预测出光源位置；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然后用</a:t>
            </a:r>
            <a:r>
              <a:rPr lang="en-US" altLang="zh-CN" dirty="0"/>
              <a:t>HDR</a:t>
            </a:r>
            <a:r>
              <a:rPr lang="zh-CN" altLang="en-US" dirty="0"/>
              <a:t>数据集</a:t>
            </a:r>
            <a:r>
              <a:rPr lang="en-US" altLang="zh-CN" dirty="0"/>
              <a:t>fine-tune</a:t>
            </a:r>
            <a:r>
              <a:rPr lang="zh-CN" altLang="en-US" dirty="0"/>
              <a:t>预测出光源强度。</a:t>
            </a:r>
          </a:p>
        </p:txBody>
      </p:sp>
    </p:spTree>
    <p:extLst>
      <p:ext uri="{BB962C8B-B14F-4D97-AF65-F5344CB8AC3E}">
        <p14:creationId xmlns:p14="http://schemas.microsoft.com/office/powerpoint/2010/main" val="33033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D800E-CD56-4B12-95D1-4F7ADDCA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435A79-F06E-4562-AF94-9B4C0DFDE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Part.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22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52A14-FA9C-43A1-836E-DE05FF3D3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算法总览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95F928B-CF4E-4FF1-A12E-8BC41A176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5" y="2823099"/>
            <a:ext cx="7857750" cy="2745545"/>
          </a:xfrm>
        </p:spPr>
      </p:pic>
    </p:spTree>
    <p:extLst>
      <p:ext uri="{BB962C8B-B14F-4D97-AF65-F5344CB8AC3E}">
        <p14:creationId xmlns:p14="http://schemas.microsoft.com/office/powerpoint/2010/main" val="751508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D682A-A8D2-4DAA-B173-22B84416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LDR</a:t>
            </a:r>
            <a:r>
              <a:rPr lang="zh-CN" altLang="en-US" dirty="0"/>
              <a:t>全景光源检测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B887D-5813-4594-9112-71DA2CD83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转换到灰度图后，将全景图</a:t>
            </a:r>
            <a:r>
              <a:rPr lang="en-US" altLang="zh-CN" i="1" dirty="0"/>
              <a:t>P</a:t>
            </a:r>
            <a:r>
              <a:rPr lang="zh-CN" altLang="en-US" dirty="0"/>
              <a:t>的桨距角旋转</a:t>
            </a:r>
            <a:r>
              <a:rPr lang="en-US" altLang="zh-CN" dirty="0"/>
              <a:t>90</a:t>
            </a:r>
            <a:r>
              <a:rPr lang="zh-CN" altLang="en-US" dirty="0"/>
              <a:t>度得到</a:t>
            </a:r>
            <a:r>
              <a:rPr lang="en-US" altLang="zh-CN" i="1" dirty="0" err="1"/>
              <a:t>P</a:t>
            </a:r>
            <a:r>
              <a:rPr lang="en-US" altLang="zh-CN" i="1" baseline="-25000" dirty="0" err="1"/>
              <a:t>rot</a:t>
            </a:r>
            <a:r>
              <a:rPr lang="zh-CN" altLang="en-US" dirty="0"/>
              <a:t>，使得天顶和水平线对齐。主要是考虑到原始全景图的天顶部分严重扭曲。</a:t>
            </a:r>
            <a:endParaRPr lang="en-US" altLang="zh-CN" dirty="0"/>
          </a:p>
          <a:p>
            <a:r>
              <a:rPr lang="zh-CN" altLang="en-US" dirty="0"/>
              <a:t>然后计算两个全景图的特征，特征块大小有五种尺寸。论文用</a:t>
            </a:r>
            <a:r>
              <a:rPr lang="en-US" altLang="zh-CN" dirty="0"/>
              <a:t>HOG</a:t>
            </a:r>
            <a:r>
              <a:rPr lang="zh-CN" altLang="en-US" dirty="0"/>
              <a:t>、平均块海拔、均值和标准差和</a:t>
            </a:r>
            <a:r>
              <a:rPr lang="en-US" altLang="zh-CN" dirty="0"/>
              <a:t>99%</a:t>
            </a:r>
            <a:r>
              <a:rPr lang="zh-CN" altLang="en-US" dirty="0"/>
              <a:t>强度值。</a:t>
            </a:r>
            <a:endParaRPr lang="en-US" altLang="zh-CN" dirty="0"/>
          </a:p>
          <a:p>
            <a:r>
              <a:rPr lang="zh-CN" altLang="en-US" dirty="0"/>
              <a:t>这些特征用来训练两个逻辑回归分类器，一个是针对小光源（点光源、台灯），另一个是针对大光源（窗户、反射）。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2176873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剪切</Template>
  <TotalTime>453</TotalTime>
  <Words>1785</Words>
  <Application>Microsoft Office PowerPoint</Application>
  <PresentationFormat>全屏显示(4:3)</PresentationFormat>
  <Paragraphs>132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等线</vt:lpstr>
      <vt:lpstr>华文楷体</vt:lpstr>
      <vt:lpstr>Cambria Math</vt:lpstr>
      <vt:lpstr>Franklin Gothic Book</vt:lpstr>
      <vt:lpstr>裁剪</vt:lpstr>
      <vt:lpstr>Learning to Predict Indoor Illumination from a Single Image</vt:lpstr>
      <vt:lpstr>目录</vt:lpstr>
      <vt:lpstr>简介</vt:lpstr>
      <vt:lpstr>现有问题</vt:lpstr>
      <vt:lpstr>解决思路</vt:lpstr>
      <vt:lpstr>两步训练</vt:lpstr>
      <vt:lpstr>具体实现</vt:lpstr>
      <vt:lpstr>算法总览</vt:lpstr>
      <vt:lpstr>LDR全景光源检测</vt:lpstr>
      <vt:lpstr>LDR全景光源检测</vt:lpstr>
      <vt:lpstr>训练细节</vt:lpstr>
      <vt:lpstr>训练效果</vt:lpstr>
      <vt:lpstr>全景图空间中心重定位</vt:lpstr>
      <vt:lpstr>全景图空间中心重定位</vt:lpstr>
      <vt:lpstr>全景图空间中心重定位</vt:lpstr>
      <vt:lpstr>全景图空间中心重定位</vt:lpstr>
      <vt:lpstr>LDR全景图训练网络</vt:lpstr>
      <vt:lpstr>LDR全景图训练网络</vt:lpstr>
      <vt:lpstr>LDR全景图训练网络</vt:lpstr>
      <vt:lpstr>LDR全景图训练网络</vt:lpstr>
      <vt:lpstr>LDR全景图训练网络</vt:lpstr>
      <vt:lpstr>HDR光照学习</vt:lpstr>
      <vt:lpstr>HDR光照学习</vt:lpstr>
      <vt:lpstr>实验</vt:lpstr>
      <vt:lpstr>实验步骤</vt:lpstr>
      <vt:lpstr>LDR网络评价</vt:lpstr>
      <vt:lpstr>LDR网络评价</vt:lpstr>
      <vt:lpstr>HDR网络评价</vt:lpstr>
      <vt:lpstr>HDR网络评价</vt:lpstr>
      <vt:lpstr>HDR网络评价</vt:lpstr>
      <vt:lpstr>总结</vt:lpstr>
      <vt:lpstr>贡献点</vt:lpstr>
      <vt:lpstr>算法优点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Semi-Automatic User-Specific 3D Face Geometry Modeling From Multiple Views</dc:title>
  <dc:creator>胡勇</dc:creator>
  <cp:lastModifiedBy>胡勇</cp:lastModifiedBy>
  <cp:revision>30</cp:revision>
  <dcterms:created xsi:type="dcterms:W3CDTF">2020-01-04T07:49:43Z</dcterms:created>
  <dcterms:modified xsi:type="dcterms:W3CDTF">2020-01-05T11:24:12Z</dcterms:modified>
</cp:coreProperties>
</file>